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311" r:id="rId4"/>
    <p:sldId id="299" r:id="rId5"/>
    <p:sldId id="303" r:id="rId6"/>
    <p:sldId id="257" r:id="rId7"/>
    <p:sldId id="258" r:id="rId8"/>
    <p:sldId id="314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579" y="1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05/07/2024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9848BD-3C4F-6EE1-D48C-AD7BD030E8FD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22</a:t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2D059E-EF0A-EB65-3AD8-DD4A6BEDB43D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3085" y="3042306"/>
            <a:ext cx="3600953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4217858" y="329511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2" descr="Rust Logo PNG Vector (SVG) Free Downloa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103164" y="2636466"/>
            <a:ext cx="2233159" cy="2240628"/>
          </a:xfrm>
          <a:prstGeom prst="rect">
            <a:avLst/>
          </a:prstGeom>
          <a:noFill/>
        </p:spPr>
      </p:pic>
      <p:pic>
        <p:nvPicPr>
          <p:cNvPr id="9" name="Picture 4" descr="MMU letter logo design in illustration. Vector logo, calligraphy ..."/>
          <p:cNvPicPr>
            <a:picLocks noChangeAspect="1" noChangeArrowheads="1"/>
          </p:cNvPicPr>
          <p:nvPr/>
        </p:nvPicPr>
        <p:blipFill rotWithShape="1">
          <a:blip r:embed="rId7"/>
          <a:srcRect l="18603" t="20961" r="18241" b="20269"/>
          <a:stretch/>
        </p:blipFill>
        <p:spPr bwMode="auto">
          <a:xfrm>
            <a:off x="8651855" y="2698303"/>
            <a:ext cx="2233160" cy="2078061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 bwMode="auto">
          <a:xfrm>
            <a:off x="7692317" y="3263426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+</a:t>
            </a:r>
            <a:endParaRPr lang="zh-CN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/>
              <a:t>操作系统原理与设计</a:t>
            </a:r>
            <a:r>
              <a:rPr lang="en-US" altLang="zh-CN" dirty="0"/>
              <a:t>(H) </a:t>
            </a:r>
            <a:r>
              <a:rPr lang="zh-CN" altLang="en-US" dirty="0"/>
              <a:t>期末答辩 授课教师：邢凯</a:t>
            </a:r>
            <a:endParaRPr lang="en-US" altLang="zh-CN" dirty="0"/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/>
              <a:t>汇报人：阎昶澍、郭东昊、薄震宇、周翟恩和、王劲博</a:t>
            </a:r>
            <a:endParaRPr lang="en-US" altLang="zh-CN" dirty="0"/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6</a:t>
            </a:r>
            <a:r>
              <a:rPr lang="zh-CN" altLang="en-US" dirty="0"/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困难与解决方案</a:t>
            </a:r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适配上板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 bwMode="auto">
          <a:xfrm>
            <a:off x="702860" y="1295400"/>
            <a:ext cx="8557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dirty="0"/>
              <a:t>问题：上板时为</a:t>
            </a:r>
            <a:r>
              <a:rPr lang="en-US" dirty="0"/>
              <a:t>no-std</a:t>
            </a:r>
            <a:r>
              <a:rPr lang="zh-CN" dirty="0"/>
              <a:t>环境，这意味着不支持</a:t>
            </a:r>
            <a:r>
              <a:rPr lang="en-US" dirty="0"/>
              <a:t>std</a:t>
            </a:r>
            <a:r>
              <a:rPr lang="zh-CN" dirty="0"/>
              <a:t>库。编译时报错如下图。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zh-CN" dirty="0"/>
              <a:t>解决方案：使用</a:t>
            </a:r>
            <a:r>
              <a:rPr lang="en-US" dirty="0"/>
              <a:t>no-std</a:t>
            </a:r>
            <a:r>
              <a:rPr lang="zh-CN" dirty="0"/>
              <a:t>环境支持的库如</a:t>
            </a:r>
            <a:r>
              <a:rPr lang="en-US" dirty="0"/>
              <a:t>core</a:t>
            </a:r>
            <a:r>
              <a:rPr lang="zh-CN" dirty="0"/>
              <a:t>，</a:t>
            </a:r>
            <a:r>
              <a:rPr lang="en-US" dirty="0" err="1"/>
              <a:t>alloc</a:t>
            </a:r>
            <a:r>
              <a:rPr lang="zh-CN" dirty="0"/>
              <a:t>等来替代</a:t>
            </a:r>
            <a:r>
              <a:rPr lang="en-US" dirty="0"/>
              <a:t>std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core</a:t>
            </a:r>
            <a:r>
              <a:rPr lang="zh-CN" dirty="0"/>
              <a:t>：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 err="1"/>
              <a:t>alloc</a:t>
            </a:r>
            <a:r>
              <a:rPr lang="zh-CN" dirty="0"/>
              <a:t>：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MMU</a:t>
            </a: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部分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64325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</a:t>
            </a:r>
            <a:endParaRPr lang="zh-CN"/>
          </a:p>
        </p:txBody>
      </p:sp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运行冒泡排序程序，统计访存时间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0554772" name=" 1790554771"/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address_map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将虚拟地址映射到物理地址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先查找TLB,未命中则访问页表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页表项无效时,触发页面错误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更新LRU/FIFO链表和TLB</a:t>
            </a:r>
            <a:endParaRPr sz="2800"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38956283" name=" 2038956282"/>
          <p:cNvSpPr/>
          <p:nvPr/>
        </p:nvSpPr>
        <p:spPr bwMode="auto">
          <a:xfrm>
            <a:off x="207999" y="1320756"/>
            <a:ext cx="5937970" cy="3932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pageFault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处理页面错误情况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根据ReplacementStrategy选择替换帧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若使用TLB,清除被替换页的TLB条目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将脏页写回磁盘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读入导致页面错误的页到替换帧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更新页表项和LRU/FIFO链表</a:t>
            </a:r>
            <a:endParaRPr lang="zh-Hans" sz="28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49867382" name=" 2049867381"/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TLB_search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在TLB中搜索虚拟地址映射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找到则更新引用位和脏位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未找到返回-1(TLB未命中)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MMU部分（关键函数）</a:t>
            </a:r>
            <a:endParaRPr lang="zh-CN"/>
          </a:p>
        </p:txBody>
      </p:sp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65081642" name=" 365081641"/>
          <p:cNvSpPr/>
          <p:nvPr/>
        </p:nvSpPr>
        <p:spPr bwMode="auto">
          <a:xfrm>
            <a:off x="207999" y="1320756"/>
            <a:ext cx="5533138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TLB_update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将页号和帧号映射添加到TLB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优先使用空闲条目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无空闲条目时,使用LRU替换策略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被替换条目脏位为1,更新页表项</a:t>
            </a:r>
            <a:endParaRPr lang="zh-Hans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54427" y="850899"/>
            <a:ext cx="6437585" cy="55562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MMU部分（模拟结果）</a:t>
            </a:r>
            <a:endParaRPr lang="zh-CN"/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762954276" name="文本框 762954275"/>
          <p:cNvSpPr txBox="1"/>
          <p:nvPr/>
        </p:nvSpPr>
        <p:spPr bwMode="auto">
          <a:xfrm>
            <a:off x="3938624" y="1904999"/>
            <a:ext cx="73834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t>TODO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交叉编译与上板(bindgen方案)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70864448" name="文本框 470864447"/>
          <p:cNvSpPr txBox="1"/>
          <p:nvPr/>
        </p:nvSpPr>
        <p:spPr bwMode="auto">
          <a:xfrm>
            <a:off x="700124" y="1952624"/>
            <a:ext cx="6646189" cy="122826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sz="2400" dirty="0"/>
              <a:t>用 </a:t>
            </a:r>
            <a:r>
              <a:rPr sz="2400" dirty="0" err="1"/>
              <a:t>wrapper.c</a:t>
            </a:r>
            <a:r>
              <a:rPr sz="2400" dirty="0"/>
              <a:t>  include </a:t>
            </a:r>
            <a:r>
              <a:rPr sz="2400" dirty="0" err="1"/>
              <a:t>所有头文件</a:t>
            </a:r>
            <a:r>
              <a:rPr sz="2400" dirty="0"/>
              <a:t>。</a:t>
            </a:r>
          </a:p>
          <a:p>
            <a:pPr marL="283879" indent="-283879">
              <a:buFont typeface="Arial"/>
              <a:buChar char="•"/>
              <a:defRPr/>
            </a:pPr>
            <a:r>
              <a:rPr sz="2400" dirty="0" err="1"/>
              <a:t>再对这一</a:t>
            </a:r>
            <a:r>
              <a:rPr sz="2400" dirty="0"/>
              <a:t> c </a:t>
            </a:r>
            <a:r>
              <a:rPr sz="2400" dirty="0" err="1"/>
              <a:t>文件进行</a:t>
            </a:r>
            <a:r>
              <a:rPr sz="2400" dirty="0"/>
              <a:t> </a:t>
            </a:r>
            <a:r>
              <a:rPr sz="2400" dirty="0" err="1"/>
              <a:t>bindgen，可以得到干净的</a:t>
            </a:r>
            <a:r>
              <a:rPr sz="2400" dirty="0"/>
              <a:t> </a:t>
            </a:r>
            <a:r>
              <a:rPr sz="2400" dirty="0" err="1"/>
              <a:t>bind.rs（不会生成调用的库函数</a:t>
            </a:r>
            <a:r>
              <a:rPr sz="2400" dirty="0"/>
              <a:t>）</a:t>
            </a: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1896470" y="2238944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943969" y="3129108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50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50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 bwMode="auto">
          <a:xfrm>
            <a:off x="8658323" y="1979599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 bwMode="auto">
          <a:xfrm>
            <a:off x="8658323" y="3070512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50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6">
            <a:extLst>
              <a:ext uri="{FF2B5EF4-FFF2-40B4-BE49-F238E27FC236}">
                <a16:creationId xmlns:a16="http://schemas.microsoft.com/office/drawing/2014/main" id="{E6278598-3D8A-5EC6-0AF9-1CFBE7F2DB46}"/>
              </a:ext>
            </a:extLst>
          </p:cNvPr>
          <p:cNvCxnSpPr>
            <a:cxnSpLocks/>
          </p:cNvCxnSpPr>
          <p:nvPr/>
        </p:nvCxnSpPr>
        <p:spPr bwMode="auto">
          <a:xfrm>
            <a:off x="8658323" y="4106470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9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sz="400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</a:rPr>
              <a:t>交叉编译与上板</a:t>
            </a:r>
            <a:endParaRPr lang="en-US" sz="4000">
              <a:solidFill>
                <a:schemeClr val="accent2">
                  <a:lumMod val="75000"/>
                </a:schemeClr>
              </a:solidFill>
              <a:latin typeface="Arial"/>
              <a:ea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确保了内存安全，防止了常见的缓冲区溢出、越界等内存错误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6679269" y="6057781"/>
            <a:ext cx="3775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安全！细致！动脑子！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523733" y="494310"/>
            <a:ext cx="82918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44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小组分工</a:t>
            </a:r>
            <a:endParaRPr lang="zh-CN" sz="4400" b="1" dirty="0"/>
          </a:p>
        </p:txBody>
      </p:sp>
      <p:sp>
        <p:nvSpPr>
          <p:cNvPr id="4" name="文本框 3"/>
          <p:cNvSpPr txBox="1"/>
          <p:nvPr/>
        </p:nvSpPr>
        <p:spPr bwMode="auto">
          <a:xfrm>
            <a:off x="641445" y="1385248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阎昶澍：组长，参与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MMU</a:t>
            </a:r>
            <a:r>
              <a:rPr lang="zh-CN" dirty="0"/>
              <a:t>部分，交叉编译与上板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郭东昊：组员，参与</a:t>
            </a:r>
            <a:r>
              <a:rPr lang="en-US" dirty="0"/>
              <a:t>Rust</a:t>
            </a:r>
            <a:r>
              <a:rPr lang="zh-CN" dirty="0"/>
              <a:t>改写，上板与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薄震宇：组员，参与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周翟恩和：组员，参与</a:t>
            </a:r>
            <a:r>
              <a:rPr lang="en-US" dirty="0"/>
              <a:t>Rust</a:t>
            </a:r>
            <a:r>
              <a:rPr lang="zh-CN" dirty="0"/>
              <a:t>改写，</a:t>
            </a:r>
            <a:r>
              <a:rPr lang="en-US" dirty="0"/>
              <a:t>PPT</a:t>
            </a:r>
            <a:r>
              <a:rPr lang="zh-CN" dirty="0"/>
              <a:t>制作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dirty="0"/>
              <a:t>王劲博：组员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31424" y="3815344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78349" y="5926394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项目成果概述</a:t>
            </a:r>
            <a:endParaRPr lang="en-US" altLang="zh-CN" sz="4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n-ea"/>
              <a:cs typeface="Arial"/>
            </a:endParaRPr>
          </a:p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实现的功能</a:t>
            </a:r>
            <a:endParaRPr lang="zh-CN" sz="2400" b="1" dirty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项目成果概述</a:t>
            </a:r>
            <a:endParaRPr lang="en-US" altLang="zh-CN" sz="4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n-ea"/>
              <a:cs typeface="Arial"/>
            </a:endParaRPr>
          </a:p>
          <a:p>
            <a:pPr>
              <a:defRPr/>
            </a:pPr>
            <a:r>
              <a:rPr 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/>
              </a:rPr>
              <a:t>同类项目对比</a:t>
            </a:r>
            <a:endParaRPr lang="zh-CN" sz="2400" b="1" dirty="0">
              <a:latin typeface="+mn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/>
        </p:nvGraphicFramePr>
        <p:xfrm>
          <a:off x="604874" y="2133599"/>
          <a:ext cx="10847347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项目完成度</a:t>
                      </a:r>
                      <a:r>
                        <a:rPr sz="2600" b="1" u="none" dirty="0">
                          <a:solidFill>
                            <a:schemeClr val="bg1"/>
                          </a:solidFill>
                        </a:rPr>
                        <a:t>\</a:t>
                      </a:r>
                      <a:r>
                        <a:rPr sz="2600" b="1" u="none" dirty="0" err="1">
                          <a:solidFill>
                            <a:schemeClr val="bg1"/>
                          </a:solidFill>
                        </a:rPr>
                        <a:t>组名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mustrust (OSH2024)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imagination (OSH2023)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1" u="none">
                          <a:solidFill>
                            <a:schemeClr val="bg1"/>
                          </a:solidFill>
                        </a:rPr>
                        <a:t>x-rust-freertos (OSH2019)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rust完整改写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交叉编译&amp;QEMU模拟器运行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 err="1">
                          <a:solidFill>
                            <a:schemeClr val="bg1"/>
                          </a:solidFill>
                        </a:rPr>
                        <a:t>上板运行</a:t>
                      </a:r>
                      <a:endParaRPr sz="7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MMU软件模拟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✓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chemeClr val="bg1"/>
                          </a:solidFill>
                        </a:rPr>
                        <a:t>MMU硬件支持</a:t>
                      </a:r>
                      <a:endParaRPr sz="7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600" b="0" u="none" dirty="0">
                          <a:solidFill>
                            <a:srgbClr val="000000"/>
                          </a:solidFill>
                        </a:rPr>
                        <a:t>×</a:t>
                      </a:r>
                      <a:endParaRPr sz="72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/>
          <a:lstStyle/>
          <a:p>
            <a:pPr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改写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基本方法与原则</a:t>
            </a:r>
            <a:endParaRPr lang="zh-CN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3477297" y="1248385"/>
            <a:ext cx="5750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基本方法：</a:t>
            </a:r>
            <a:endParaRPr lang="en-US" altLang="zh-CN" dirty="0"/>
          </a:p>
          <a:p>
            <a:pPr>
              <a:defRPr/>
            </a:pPr>
            <a:r>
              <a:rPr lang="zh-CN" dirty="0"/>
              <a:t>将源码的函数进行拆分为各种简单的函数或方法，然后整合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dirty="0"/>
              <a:t>改写原则：</a:t>
            </a:r>
            <a:endParaRPr lang="en-US" altLang="zh-CN" dirty="0"/>
          </a:p>
          <a:p>
            <a:pPr>
              <a:defRPr/>
            </a:pPr>
            <a:r>
              <a:rPr lang="zh-CN" dirty="0"/>
              <a:t>保留源码中的所有函数，函数的命名相应的改为符合</a:t>
            </a:r>
            <a:r>
              <a:rPr lang="en-US" dirty="0"/>
              <a:t>Rust</a:t>
            </a:r>
            <a:r>
              <a:rPr lang="zh-CN" dirty="0"/>
              <a:t>命名规范的版本，如“</a:t>
            </a:r>
            <a:r>
              <a:rPr lang="en-US" dirty="0" err="1"/>
              <a:t>vInitialiseList</a:t>
            </a:r>
            <a:r>
              <a:rPr lang="zh-CN" dirty="0"/>
              <a:t>”改为“</a:t>
            </a:r>
            <a:r>
              <a:rPr lang="en-US" dirty="0" err="1"/>
              <a:t>initialize_list</a:t>
            </a:r>
            <a:r>
              <a:rPr lang="zh-CN" dirty="0"/>
              <a:t>”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1214</Words>
  <Application>Microsoft Office PowerPoint</Application>
  <DocSecurity>0</DocSecurity>
  <PresentationFormat>宽屏</PresentationFormat>
  <Paragraphs>165</Paragraphs>
  <Slides>22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微软雅黑</vt:lpstr>
      <vt:lpstr>Arial</vt:lpstr>
      <vt:lpstr>Calibri</vt:lpstr>
      <vt:lpstr>Segoe UI</vt:lpstr>
      <vt:lpstr>Segoe UI Light</vt:lpstr>
      <vt:lpstr>Office Theme</vt:lpstr>
      <vt:lpstr>oleObj</vt:lpstr>
      <vt:lpstr>think-cell Slide</vt:lpstr>
      <vt:lpstr>PowerPoint 演示文稿</vt:lpstr>
      <vt:lpstr>PowerPoint 演示文稿</vt:lpstr>
      <vt:lpstr>项目背景——FreeRTOS</vt:lpstr>
      <vt:lpstr>项目背景——Rust</vt:lpstr>
      <vt:lpstr>项目目标 ——用 Rust 改写 FreeRTOS 并支持 MMU</vt:lpstr>
      <vt:lpstr>PowerPoint 演示文稿</vt:lpstr>
      <vt:lpstr>PowerPoint 演示文稿</vt:lpstr>
      <vt:lpstr>PowerPoint 演示文稿</vt:lpstr>
      <vt:lpstr>Rust改写——基本方法与原则</vt:lpstr>
      <vt:lpstr>Rust改写——困难与解决方案</vt:lpstr>
      <vt:lpstr>Rust改写——适配上板</vt:lpstr>
      <vt:lpstr>MMU部分</vt:lpstr>
      <vt:lpstr>MMU部分</vt:lpstr>
      <vt:lpstr>MMU部分（关键函数）</vt:lpstr>
      <vt:lpstr>MMU部分（关键函数）</vt:lpstr>
      <vt:lpstr>MMU部分（关键函数）</vt:lpstr>
      <vt:lpstr>MMU部分（关键函数）</vt:lpstr>
      <vt:lpstr>MMU部分（模拟结果）</vt:lpstr>
      <vt:lpstr>交叉编译与上板(bindgen方案)</vt:lpstr>
      <vt:lpstr>交叉编译与上板</vt:lpstr>
      <vt:lpstr>交叉编译与上板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Donghao Guo</cp:lastModifiedBy>
  <cp:revision>243</cp:revision>
  <dcterms:created xsi:type="dcterms:W3CDTF">2019-08-16T12:08:31Z</dcterms:created>
  <dcterms:modified xsi:type="dcterms:W3CDTF">2024-07-05T11:05:14Z</dcterms:modified>
  <cp:category/>
  <dc:identifier/>
  <cp:contentStatus/>
  <dc:language/>
  <cp:version/>
</cp:coreProperties>
</file>